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notesMasterIdLst>
    <p:notesMasterId r:id="rId3"/>
  </p:notesMasterIdLst>
  <p:sldIdLst>
    <p:sldId id="258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03"/>
    <p:restoredTop sz="94705"/>
  </p:normalViewPr>
  <p:slideViewPr>
    <p:cSldViewPr snapToGrid="0">
      <p:cViewPr varScale="1">
        <p:scale>
          <a:sx n="68" d="100"/>
          <a:sy n="68" d="100"/>
        </p:scale>
        <p:origin x="33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90818-9514-7E41-95D3-3CD19EB74D65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1C2DA3-753E-B940-AB5B-8ABE8C05B9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575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31424F-93EB-A5B7-879B-35B89D988EC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53073" y="212725"/>
            <a:ext cx="154119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ts val="1200"/>
              </a:lnSpc>
            </a:pPr>
            <a:r>
              <a:rPr lang="en-GB" sz="1000" b="0" i="0" kern="1200" dirty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Summer Term 2026</a:t>
            </a:r>
          </a:p>
        </p:txBody>
      </p:sp>
    </p:spTree>
    <p:extLst>
      <p:ext uri="{BB962C8B-B14F-4D97-AF65-F5344CB8AC3E}">
        <p14:creationId xmlns:p14="http://schemas.microsoft.com/office/powerpoint/2010/main" val="4216520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4FFCDB-368D-630C-EC86-DB563DD16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113" y="569913"/>
            <a:ext cx="6521450" cy="2065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28F1E4-EF2E-C6E6-C7D6-7CDFC2F2AC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9113" y="2846388"/>
            <a:ext cx="6521450" cy="6783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5C95C-993E-77E9-2A44-1681E830AA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9113" y="9909175"/>
            <a:ext cx="17018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D5E27C-4505-1EE5-8D8D-AF0A33605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03488" y="9909175"/>
            <a:ext cx="25527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984A91-98EF-5069-193D-BA2625A9C4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338763" y="9909175"/>
            <a:ext cx="17018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AB50B-C4A3-044B-8E2F-7AFEA67E20FF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A00414-8B0D-D8F2-3B86-450518FE014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861" y="5703"/>
            <a:ext cx="7553432" cy="10684452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5D85854-5E42-AD6C-D6BA-1E1493FBF1E2}"/>
              </a:ext>
            </a:extLst>
          </p:cNvPr>
          <p:cNvSpPr txBox="1">
            <a:spLocks/>
          </p:cNvSpPr>
          <p:nvPr userDrawn="1"/>
        </p:nvSpPr>
        <p:spPr>
          <a:xfrm>
            <a:off x="4683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089D485-9FB9-4349-8746-8E79FA60A23C}"/>
              </a:ext>
            </a:extLst>
          </p:cNvPr>
          <p:cNvSpPr txBox="1">
            <a:spLocks/>
          </p:cNvSpPr>
          <p:nvPr userDrawn="1"/>
        </p:nvSpPr>
        <p:spPr>
          <a:xfrm>
            <a:off x="18272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8FA56A8-07B5-C163-9BBC-983E2C8732B2}"/>
              </a:ext>
            </a:extLst>
          </p:cNvPr>
          <p:cNvSpPr txBox="1">
            <a:spLocks/>
          </p:cNvSpPr>
          <p:nvPr userDrawn="1"/>
        </p:nvSpPr>
        <p:spPr>
          <a:xfrm>
            <a:off x="31861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6A4B8D3-4AE7-713E-FF88-1A71843B2DE1}"/>
              </a:ext>
            </a:extLst>
          </p:cNvPr>
          <p:cNvSpPr txBox="1">
            <a:spLocks/>
          </p:cNvSpPr>
          <p:nvPr userDrawn="1"/>
        </p:nvSpPr>
        <p:spPr>
          <a:xfrm>
            <a:off x="45450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057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D71B56E-C575-6F73-7FC0-D02685BD978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663666"/>
              </p:ext>
            </p:extLst>
          </p:nvPr>
        </p:nvGraphicFramePr>
        <p:xfrm>
          <a:off x="449691" y="1691319"/>
          <a:ext cx="6660291" cy="69609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1287">
                  <a:extLst>
                    <a:ext uri="{9D8B030D-6E8A-4147-A177-3AD203B41FA5}">
                      <a16:colId xmlns:a16="http://schemas.microsoft.com/office/drawing/2014/main" val="2469134412"/>
                    </a:ext>
                  </a:extLst>
                </a:gridCol>
                <a:gridCol w="2156109">
                  <a:extLst>
                    <a:ext uri="{9D8B030D-6E8A-4147-A177-3AD203B41FA5}">
                      <a16:colId xmlns:a16="http://schemas.microsoft.com/office/drawing/2014/main" val="4226171567"/>
                    </a:ext>
                  </a:extLst>
                </a:gridCol>
                <a:gridCol w="2242895">
                  <a:extLst>
                    <a:ext uri="{9D8B030D-6E8A-4147-A177-3AD203B41FA5}">
                      <a16:colId xmlns:a16="http://schemas.microsoft.com/office/drawing/2014/main" val="1835230485"/>
                    </a:ext>
                  </a:extLst>
                </a:gridCol>
              </a:tblGrid>
              <a:tr h="696097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Monday</a:t>
                      </a:r>
                      <a:r>
                        <a:rPr lang="en-GB" sz="14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Cheese &amp; Tomato Pinwheel (v)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Vegetable Fingers (Vg)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Dry Roasted Potato Wedges, Carrots, Garden Peas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Shortbread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50" b="0" i="0" kern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Tuesday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Chicken Taco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Mince &amp; Cheese Taco (v)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Fluffy Rice, Green Beans,, Sweetcorn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Oaty Cinnamon Cookie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50" b="0" i="0" kern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Wednesday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Roast Chicken with Gravy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Creamy Vegetable Pie (v)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Roast Potatoes,</a:t>
                      </a:r>
                      <a:b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Broccoli, Carrots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Rainbow Jelly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50" b="0" i="0" kern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Thursday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Sausage &amp; Tomato Pasta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Meatballs &amp; Pasta (Vg)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Warm Baguette, Sweetcorn, Green Beans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Frozen Yoghurt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50" b="0" i="0" kern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Friday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Fish Fingers &amp; Tomato Ketchup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Sausage &amp; Tomato Ketchup (Vg)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Oven Chips, Garden Peas, Baked Beans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Fruity Friday </a:t>
                      </a:r>
                    </a:p>
                  </a:txBody>
                  <a:tcPr marL="108000" marR="108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Monday</a:t>
                      </a:r>
                      <a:r>
                        <a:rPr lang="en-GB" sz="95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  <a:r>
                        <a:rPr lang="en-GB" sz="95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Macaroni Cheese (v)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Cheese &amp; Baked Bean Puff (v)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Dry Roasted Potato Wedges, Green Beans, Carrots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Brownie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95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Tuesday</a:t>
                      </a:r>
                      <a:r>
                        <a:rPr lang="en-GB" sz="120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Beef Burger in a Bun &amp; Ketchup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Plant Burger in a Bun &amp; </a:t>
                      </a:r>
                      <a:b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Ketchup (Vg)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Dry Roasted Potato Wedges, Garden Peas, Coleslaw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Cheese &amp; Crackers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50" b="0" i="0" kern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Wednesday</a:t>
                      </a:r>
                      <a:r>
                        <a:rPr lang="en-GB" sz="120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Roast Chicken with Gravy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Toad in the Hole (v)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Mashed Potato, Sweetcorn, Broccoli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Rainbow Jelly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50" b="0" i="0" kern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Thursday</a:t>
                      </a:r>
                      <a:r>
                        <a:rPr lang="en-GB" sz="120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Butter Chicken Curry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Chickpea Biriyani (Vg)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Fluffy Rice, Garden Peas, Carrots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Frozen Yoghurt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95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Friday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Battered Fish Fillet &amp; Tomato Ketchup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Cheese &amp; Tomato Pizza (v)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Oven Chips, Garden Peas, Baked Beans</a:t>
                      </a:r>
                    </a:p>
                  </a:txBody>
                  <a:tcPr marL="108000" marR="108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Monday </a:t>
                      </a:r>
                      <a:r>
                        <a:rPr lang="en-GB" sz="95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Sausage Roll &amp; Tomato Ketchup (Vg)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Cheese &amp; Tomato Pizza (v)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Dry Roasted Potato Wedges, Carrots, Garden Peas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Shortbread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95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Tuesday</a:t>
                      </a:r>
                      <a:r>
                        <a:rPr lang="en-GB" sz="120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Chicken Noodles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Vegetable &amp; Bean Noodles (v)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Fluffy Rice, Sweetcorn, Broccoli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Cookie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50" b="0" i="0" kern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Wednesday</a:t>
                      </a:r>
                      <a:r>
                        <a:rPr lang="en-GB" sz="95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Roast Chicken with Gravy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Garden Cottage Pie (Vg)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Roast Potatoes, Carrots, Green Beans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Rainbow Jelly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50" b="0" i="0" kern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Thursday</a:t>
                      </a:r>
                      <a:r>
                        <a:rPr lang="en-GB" sz="120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Pasta Beef Bolognaise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Pasta Plant Bolognaise (Vg)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Warm Baguette, Sweetcorn, Broccoli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Frozen Yoghurt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95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200" b="1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Friday</a:t>
                      </a:r>
                      <a:r>
                        <a:rPr lang="en-GB" sz="120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Fish Fingers &amp; Tomato Ketchup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Plant Balls &amp; Tomato Ketchup (Vg)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Oven Chips,          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Garden Peas, Baked Beans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50" b="0" i="0" kern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Fruity Friday</a:t>
                      </a:r>
                    </a:p>
                  </a:txBody>
                  <a:tcPr marL="108000" marR="108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5240137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4B6B3AF-5CBA-B015-3DB1-89074F3F80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296633" y="9151084"/>
            <a:ext cx="29629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760"/>
              </a:lnSpc>
              <a:buNone/>
            </a:pPr>
            <a:r>
              <a:rPr lang="en-GB" sz="700" i="1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Either</a:t>
            </a: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 Pasta with Tomato &amp; Basil Sauce </a:t>
            </a:r>
          </a:p>
          <a:p>
            <a:pPr algn="ctr">
              <a:lnSpc>
                <a:spcPts val="760"/>
              </a:lnSpc>
              <a:buNone/>
            </a:pPr>
            <a:r>
              <a:rPr lang="en-GB" sz="700" i="1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 Jacket Potato topped with either Baked Beans,</a:t>
            </a:r>
          </a:p>
          <a:p>
            <a:pPr algn="ctr">
              <a:lnSpc>
                <a:spcPts val="760"/>
              </a:lnSpc>
              <a:buNone/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Cheese or Tuna Mayonnaise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2CFDE1-8C9E-DED5-B533-5282C30968D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296632" y="9536829"/>
            <a:ext cx="2962939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buNone/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Choice of Sandwiches </a:t>
            </a:r>
          </a:p>
          <a:p>
            <a:pPr algn="ctr">
              <a:buNone/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Cheese, Tuna Mayonnaise, Egg Mayonnaise, Ham or Marmite. </a:t>
            </a:r>
          </a:p>
          <a:p>
            <a:pPr algn="ctr">
              <a:buNone/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Choice of Freshly Baked Bread, Salad Bar, Fresh Fruit, </a:t>
            </a:r>
          </a:p>
          <a:p>
            <a:pPr algn="ctr">
              <a:spcAft>
                <a:spcPts val="150"/>
              </a:spcAft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Fruit Yoghurt, Jelly and Water.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C36E78-E4EB-9ADA-69F4-54964F4D5E3D}"/>
              </a:ext>
            </a:extLst>
          </p:cNvPr>
          <p:cNvSpPr txBox="1"/>
          <p:nvPr/>
        </p:nvSpPr>
        <p:spPr>
          <a:xfrm>
            <a:off x="449690" y="1140898"/>
            <a:ext cx="22593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Commencing:</a:t>
            </a:r>
            <a:br>
              <a:rPr lang="en-GB" sz="900" b="1" dirty="0"/>
            </a:br>
            <a:r>
              <a:rPr lang="en-GB" sz="900" b="1" dirty="0"/>
              <a:t>1 June, 22 June, 13 July</a:t>
            </a:r>
          </a:p>
          <a:p>
            <a:pPr algn="ctr"/>
            <a:r>
              <a:rPr lang="en-GB" sz="900" b="1" dirty="0"/>
              <a:t>14 Sept, 5 Oct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941514-EA56-0E14-9089-4A8C91D9B34B}"/>
              </a:ext>
            </a:extLst>
          </p:cNvPr>
          <p:cNvSpPr txBox="1"/>
          <p:nvPr/>
        </p:nvSpPr>
        <p:spPr>
          <a:xfrm>
            <a:off x="2709079" y="1117589"/>
            <a:ext cx="214151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Commencing:</a:t>
            </a:r>
            <a:br>
              <a:rPr lang="en-GB" sz="900" b="1" dirty="0"/>
            </a:br>
            <a:r>
              <a:rPr lang="en-GB" sz="900" b="1" dirty="0"/>
              <a:t>8 June, 29 June, 31 Aug, </a:t>
            </a:r>
          </a:p>
          <a:p>
            <a:pPr algn="ctr"/>
            <a:r>
              <a:rPr lang="en-GB" sz="900" b="1" dirty="0"/>
              <a:t>21 Sept, 12 Oct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32CC05-60AE-B6C8-93EE-5386CCA63B9B}"/>
              </a:ext>
            </a:extLst>
          </p:cNvPr>
          <p:cNvSpPr txBox="1"/>
          <p:nvPr/>
        </p:nvSpPr>
        <p:spPr>
          <a:xfrm>
            <a:off x="4850594" y="1117589"/>
            <a:ext cx="225938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Commencing</a:t>
            </a:r>
            <a:br>
              <a:rPr lang="en-GB" sz="900" b="1" dirty="0"/>
            </a:br>
            <a:r>
              <a:rPr lang="en-GB" sz="900" b="1" dirty="0"/>
              <a:t> 15 June, 6 July, 7 Sept,</a:t>
            </a:r>
          </a:p>
          <a:p>
            <a:pPr algn="ctr"/>
            <a:r>
              <a:rPr lang="en-GB" sz="900" b="1" dirty="0"/>
              <a:t>28 Sept, 19 Oct</a:t>
            </a:r>
          </a:p>
        </p:txBody>
      </p:sp>
    </p:spTree>
    <p:extLst>
      <p:ext uri="{BB962C8B-B14F-4D97-AF65-F5344CB8AC3E}">
        <p14:creationId xmlns:p14="http://schemas.microsoft.com/office/powerpoint/2010/main" val="1643257291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1317C2B3E5F84E8E3FE782B0932351" ma:contentTypeVersion="13" ma:contentTypeDescription="Create a new document." ma:contentTypeScope="" ma:versionID="ad0f058f13516de18b592337911ea4a5">
  <xsd:schema xmlns:xsd="http://www.w3.org/2001/XMLSchema" xmlns:xs="http://www.w3.org/2001/XMLSchema" xmlns:p="http://schemas.microsoft.com/office/2006/metadata/properties" xmlns:ns2="cacc8e67-efca-4725-af6d-02c818f6720e" xmlns:ns3="853c923b-ae13-4255-8935-fbccd1a83800" targetNamespace="http://schemas.microsoft.com/office/2006/metadata/properties" ma:root="true" ma:fieldsID="4f4c9ff1990d3cfa3c9ba03323df7cdd" ns2:_="" ns3:_="">
    <xsd:import namespace="cacc8e67-efca-4725-af6d-02c818f6720e"/>
    <xsd:import namespace="853c923b-ae13-4255-8935-fbccd1a8380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cc8e67-efca-4725-af6d-02c818f672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b53b9155-9ab2-462b-8ad9-80257fca33b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3c923b-ae13-4255-8935-fbccd1a83800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61e8f026-af92-458f-bbe1-3e7c332308bb}" ma:internalName="TaxCatchAll" ma:showField="CatchAllData" ma:web="853c923b-ae13-4255-8935-fbccd1a8380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acc8e67-efca-4725-af6d-02c818f6720e">
      <Terms xmlns="http://schemas.microsoft.com/office/infopath/2007/PartnerControls"/>
    </lcf76f155ced4ddcb4097134ff3c332f>
    <TaxCatchAll xmlns="853c923b-ae13-4255-8935-fbccd1a83800" xsi:nil="true"/>
  </documentManagement>
</p:properties>
</file>

<file path=customXml/itemProps1.xml><?xml version="1.0" encoding="utf-8"?>
<ds:datastoreItem xmlns:ds="http://schemas.openxmlformats.org/officeDocument/2006/customXml" ds:itemID="{61A35898-3DD5-475B-A159-620C11FECEFC}"/>
</file>

<file path=customXml/itemProps2.xml><?xml version="1.0" encoding="utf-8"?>
<ds:datastoreItem xmlns:ds="http://schemas.openxmlformats.org/officeDocument/2006/customXml" ds:itemID="{3CBE2EDF-BED3-4199-8DFC-8B1CCAAC0109}"/>
</file>

<file path=customXml/itemProps3.xml><?xml version="1.0" encoding="utf-8"?>
<ds:datastoreItem xmlns:ds="http://schemas.openxmlformats.org/officeDocument/2006/customXml" ds:itemID="{C1D0CF08-6CBB-4B6C-8A01-453B04C79692}"/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252</TotalTime>
  <Words>471</Words>
  <Application>Microsoft Office PowerPoint</Application>
  <PresentationFormat>Custom</PresentationFormat>
  <Paragraphs>96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</vt:lpstr>
      <vt:lpstr>1_Custom Design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Reid</dc:creator>
  <cp:lastModifiedBy>Simon Ashburner</cp:lastModifiedBy>
  <cp:revision>26</cp:revision>
  <dcterms:created xsi:type="dcterms:W3CDTF">2025-02-13T16:12:43Z</dcterms:created>
  <dcterms:modified xsi:type="dcterms:W3CDTF">2026-05-11T11:03:41Z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0x010100FC1317C2B3E5F84E8E3FE782B0932351</vt:lpwstr>
  </property>
</Properties>
</file>