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73" r:id="rId6"/>
    <p:sldId id="274" r:id="rId7"/>
    <p:sldId id="277" r:id="rId8"/>
    <p:sldId id="275" r:id="rId9"/>
    <p:sldId id="27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BD5"/>
    <a:srgbClr val="59D8D5"/>
    <a:srgbClr val="4747FF"/>
    <a:srgbClr val="3333FF"/>
    <a:srgbClr val="3333CC"/>
    <a:srgbClr val="9933FF"/>
    <a:srgbClr val="6600FF"/>
    <a:srgbClr val="FF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038721-DCDD-8993-DD78-F98616052857}" v="643" dt="2025-07-10T18:05:15.6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87" autoAdjust="0"/>
    <p:restoredTop sz="86467" autoAdjust="0"/>
  </p:normalViewPr>
  <p:slideViewPr>
    <p:cSldViewPr snapToGrid="0">
      <p:cViewPr>
        <p:scale>
          <a:sx n="60" d="100"/>
          <a:sy n="60" d="100"/>
        </p:scale>
        <p:origin x="160" y="6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66DE77F-4F82-4BE8-9280-ECA2FDB6C45B}" type="datetimeFigureOut">
              <a:rPr lang="en-GB" smtClean="0"/>
              <a:t>03/10/2025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2929070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6DE77F-4F82-4BE8-9280-ECA2FDB6C45B}" type="datetimeFigureOut">
              <a:rPr lang="en-GB" smtClean="0"/>
              <a:t>03/10/2025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2434695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6DE77F-4F82-4BE8-9280-ECA2FDB6C45B}" type="datetimeFigureOut">
              <a:rPr lang="en-GB" smtClean="0"/>
              <a:t>03/10/2025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538079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66DE77F-4F82-4BE8-9280-ECA2FDB6C45B}" type="datetimeFigureOut">
              <a:rPr lang="en-GB" smtClean="0"/>
              <a:t>03/10/2025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3368240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66DE77F-4F82-4BE8-9280-ECA2FDB6C45B}" type="datetimeFigureOut">
              <a:rPr lang="en-GB" smtClean="0"/>
              <a:t>03/10/2025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2256628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66DE77F-4F82-4BE8-9280-ECA2FDB6C45B}" type="datetimeFigureOut">
              <a:rPr lang="en-GB" smtClean="0"/>
              <a:t>03/10/2025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1220201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6DE77F-4F82-4BE8-9280-ECA2FDB6C45B}" type="datetimeFigureOut">
              <a:rPr lang="en-GB" smtClean="0"/>
              <a:t>03/10/2025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3796981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6DE77F-4F82-4BE8-9280-ECA2FDB6C45B}" type="datetimeFigureOut">
              <a:rPr lang="en-GB" smtClean="0"/>
              <a:t>03/10/2025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777228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6DE77F-4F82-4BE8-9280-ECA2FDB6C45B}" type="datetimeFigureOut">
              <a:rPr lang="en-GB" smtClean="0"/>
              <a:t>03/10/2025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3112240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6DE77F-4F82-4BE8-9280-ECA2FDB6C45B}" type="datetimeFigureOut">
              <a:rPr lang="en-GB" smtClean="0"/>
              <a:t>03/10/2025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1019958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66DE77F-4F82-4BE8-9280-ECA2FDB6C45B}" type="datetimeFigureOut">
              <a:rPr lang="en-GB" smtClean="0"/>
              <a:t>03/10/2025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47DB65-E001-43ED-8D6B-29B22295DD62}" type="slidenum">
              <a:rPr lang="en-GB" smtClean="0"/>
              <a:t>‹#›</a:t>
            </a:fld>
            <a:endParaRPr lang="en-GB"/>
          </a:p>
        </p:txBody>
      </p:sp>
    </p:spTree>
    <p:extLst>
      <p:ext uri="{BB962C8B-B14F-4D97-AF65-F5344CB8AC3E}">
        <p14:creationId xmlns:p14="http://schemas.microsoft.com/office/powerpoint/2010/main" val="1749556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6DE77F-4F82-4BE8-9280-ECA2FDB6C45B}" type="datetimeFigureOut">
              <a:rPr lang="en-GB" smtClean="0"/>
              <a:t>03/10/2025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47DB65-E001-43ED-8D6B-29B22295DD62}" type="slidenum">
              <a:rPr lang="en-GB" smtClean="0"/>
              <a:t>‹#›</a:t>
            </a:fld>
            <a:endParaRPr lang="en-GB"/>
          </a:p>
        </p:txBody>
      </p:sp>
    </p:spTree>
    <p:extLst>
      <p:ext uri="{BB962C8B-B14F-4D97-AF65-F5344CB8AC3E}">
        <p14:creationId xmlns:p14="http://schemas.microsoft.com/office/powerpoint/2010/main" val="115831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woodcote-primary.co.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 name="Rectangle 81">
            <a:extLst>
              <a:ext uri="{FF2B5EF4-FFF2-40B4-BE49-F238E27FC236}">
                <a16:creationId xmlns:a16="http://schemas.microsoft.com/office/drawing/2014/main" id="{D60E71B4-DE6B-4668-8007-AAE6137E4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hlinkClick r:id="rId2" tooltip="&quot;Woodcote Primary School&quot;"/>
            <a:extLst>
              <a:ext uri="{FF2B5EF4-FFF2-40B4-BE49-F238E27FC236}">
                <a16:creationId xmlns:a16="http://schemas.microsoft.com/office/drawing/2014/main" id="{FF6450CB-EAD2-3B9B-D08A-6FF65A54EE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795529" y="1788404"/>
            <a:ext cx="3506256" cy="2671432"/>
          </a:xfrm>
          <a:prstGeom prst="rect">
            <a:avLst/>
          </a:prstGeom>
          <a:noFill/>
        </p:spPr>
      </p:pic>
      <p:grpSp>
        <p:nvGrpSpPr>
          <p:cNvPr id="84" name="Group 83">
            <a:extLst>
              <a:ext uri="{FF2B5EF4-FFF2-40B4-BE49-F238E27FC236}">
                <a16:creationId xmlns:a16="http://schemas.microsoft.com/office/drawing/2014/main" id="{F6E4C944-4BB6-469F-81D8-BD81B4A1B5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652632" y="1135060"/>
            <a:ext cx="1080325" cy="5357935"/>
            <a:chOff x="4484269" y="1135060"/>
            <a:chExt cx="1080325" cy="5357935"/>
          </a:xfrm>
        </p:grpSpPr>
        <p:sp>
          <p:nvSpPr>
            <p:cNvPr id="85" name="Freeform 5">
              <a:extLst>
                <a:ext uri="{FF2B5EF4-FFF2-40B4-BE49-F238E27FC236}">
                  <a16:creationId xmlns:a16="http://schemas.microsoft.com/office/drawing/2014/main" id="{049C18AF-F7F1-4882-AD18-7B2F41ECE3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84269" y="1756600"/>
              <a:ext cx="1080325" cy="4736395"/>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6" name="Freeform 6">
              <a:extLst>
                <a:ext uri="{FF2B5EF4-FFF2-40B4-BE49-F238E27FC236}">
                  <a16:creationId xmlns:a16="http://schemas.microsoft.com/office/drawing/2014/main" id="{30A22449-086C-4824-B1B9-BF39EA117D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76839" y="1357766"/>
              <a:ext cx="687754" cy="430312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7" name="Freeform 7">
              <a:extLst>
                <a:ext uri="{FF2B5EF4-FFF2-40B4-BE49-F238E27FC236}">
                  <a16:creationId xmlns:a16="http://schemas.microsoft.com/office/drawing/2014/main" id="{3D4E73C1-53C3-46BA-B103-34DE7B5138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78850" y="1135060"/>
              <a:ext cx="409371" cy="416921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89" name="Rectangle 8">
            <a:extLst>
              <a:ext uri="{FF2B5EF4-FFF2-40B4-BE49-F238E27FC236}">
                <a16:creationId xmlns:a16="http://schemas.microsoft.com/office/drawing/2014/main" id="{0595ECE5-BD7E-4F71-820D-409719708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25957" y="1124043"/>
            <a:ext cx="6477540" cy="3978121"/>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AE009C9-A579-A2C4-A49E-19DE4A146D92}"/>
              </a:ext>
            </a:extLst>
          </p:cNvPr>
          <p:cNvSpPr>
            <a:spLocks noGrp="1"/>
          </p:cNvSpPr>
          <p:nvPr>
            <p:ph type="ctrTitle"/>
          </p:nvPr>
        </p:nvSpPr>
        <p:spPr>
          <a:xfrm>
            <a:off x="5214730" y="1445775"/>
            <a:ext cx="5877340" cy="3342435"/>
          </a:xfrm>
        </p:spPr>
        <p:txBody>
          <a:bodyPr anchor="ctr">
            <a:normAutofit/>
          </a:bodyPr>
          <a:lstStyle/>
          <a:p>
            <a:pPr algn="l"/>
            <a:r>
              <a:rPr lang="en-GB" dirty="0">
                <a:solidFill>
                  <a:srgbClr val="FFFFFF"/>
                </a:solidFill>
              </a:rPr>
              <a:t>Early Years Foundation Stage</a:t>
            </a:r>
          </a:p>
        </p:txBody>
      </p:sp>
      <p:sp>
        <p:nvSpPr>
          <p:cNvPr id="3" name="Subtitle 2">
            <a:extLst>
              <a:ext uri="{FF2B5EF4-FFF2-40B4-BE49-F238E27FC236}">
                <a16:creationId xmlns:a16="http://schemas.microsoft.com/office/drawing/2014/main" id="{CA8EC45D-B5B9-6268-5F2F-C6E136B25CD0}"/>
              </a:ext>
            </a:extLst>
          </p:cNvPr>
          <p:cNvSpPr>
            <a:spLocks noGrp="1"/>
          </p:cNvSpPr>
          <p:nvPr>
            <p:ph type="subTitle" idx="1"/>
          </p:nvPr>
        </p:nvSpPr>
        <p:spPr>
          <a:xfrm>
            <a:off x="6062190" y="5304275"/>
            <a:ext cx="5029879" cy="1001109"/>
          </a:xfrm>
        </p:spPr>
        <p:txBody>
          <a:bodyPr anchor="t">
            <a:normAutofit/>
          </a:bodyPr>
          <a:lstStyle/>
          <a:p>
            <a:pPr algn="l"/>
            <a:r>
              <a:rPr lang="en-GB" sz="2800" dirty="0"/>
              <a:t>Intent, Implementation and Impact statements</a:t>
            </a:r>
          </a:p>
        </p:txBody>
      </p:sp>
    </p:spTree>
    <p:extLst>
      <p:ext uri="{BB962C8B-B14F-4D97-AF65-F5344CB8AC3E}">
        <p14:creationId xmlns:p14="http://schemas.microsoft.com/office/powerpoint/2010/main" val="25599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0434" y="297602"/>
            <a:ext cx="1474630" cy="1123528"/>
          </a:xfrm>
          <a:prstGeom prst="rect">
            <a:avLst/>
          </a:prstGeom>
        </p:spPr>
      </p:pic>
      <p:sp>
        <p:nvSpPr>
          <p:cNvPr id="3" name="TextBox 2">
            <a:extLst>
              <a:ext uri="{FF2B5EF4-FFF2-40B4-BE49-F238E27FC236}">
                <a16:creationId xmlns:a16="http://schemas.microsoft.com/office/drawing/2014/main" id="{C03946DF-C9C6-187C-1EC6-50A222CF1346}"/>
              </a:ext>
            </a:extLst>
          </p:cNvPr>
          <p:cNvSpPr txBox="1"/>
          <p:nvPr/>
        </p:nvSpPr>
        <p:spPr>
          <a:xfrm>
            <a:off x="366936" y="78171"/>
            <a:ext cx="11619973" cy="4016484"/>
          </a:xfrm>
          <a:prstGeom prst="rect">
            <a:avLst/>
          </a:prstGeom>
          <a:noFill/>
          <a:ln w="57150">
            <a:solidFill>
              <a:srgbClr val="5B9BD5"/>
            </a:solidFill>
          </a:ln>
        </p:spPr>
        <p:txBody>
          <a:bodyPr wrap="square" lIns="91440" tIns="45720" rIns="91440" bIns="45720" rtlCol="0" anchor="t">
            <a:spAutoFit/>
          </a:bodyPr>
          <a:lstStyle/>
          <a:p>
            <a:r>
              <a:rPr lang="en-GB" sz="6000" dirty="0"/>
              <a:t>Early Years Foundation Stage</a:t>
            </a:r>
          </a:p>
          <a:p>
            <a:endParaRPr lang="en-GB" sz="100" dirty="0"/>
          </a:p>
          <a:p>
            <a:pPr fontAlgn="t"/>
            <a:r>
              <a:rPr lang="en-GB" sz="1600" b="1" dirty="0">
                <a:solidFill>
                  <a:srgbClr val="5B9BD5"/>
                </a:solidFill>
              </a:rPr>
              <a:t>Intent</a:t>
            </a:r>
          </a:p>
          <a:p>
            <a:pPr fontAlgn="t"/>
            <a:endParaRPr lang="en-GB" sz="1600" b="1" dirty="0">
              <a:solidFill>
                <a:srgbClr val="5B9BD5"/>
              </a:solidFill>
            </a:endParaRPr>
          </a:p>
          <a:p>
            <a:pPr algn="just" fontAlgn="t"/>
            <a:r>
              <a:rPr lang="en-GB" sz="1600" dirty="0"/>
              <a:t>The Early Years department at Woodcote Primary School consists of a Nursery (FS1) and Reception (FS2) class.</a:t>
            </a:r>
            <a:endParaRPr lang="en-GB" sz="1600" dirty="0">
              <a:ea typeface="Calibri"/>
              <a:cs typeface="Calibri"/>
            </a:endParaRPr>
          </a:p>
          <a:p>
            <a:pPr algn="just" fontAlgn="t"/>
            <a:endParaRPr lang="en-GB" sz="1600" dirty="0">
              <a:ea typeface="Calibri"/>
              <a:cs typeface="Calibri"/>
            </a:endParaRPr>
          </a:p>
          <a:p>
            <a:pPr algn="just" fontAlgn="t"/>
            <a:r>
              <a:rPr lang="en-GB" sz="1600" dirty="0"/>
              <a:t>The current Early Years team aim to provide Woodcote Primary School’s youngest learners with a broad, balanced and rich curriculum offering, which is responsive to their unique needs. As well as providing academic development in line with the EYFS framework, it also aims to ensure that children’s prime areas of PSED (personal, social and emotional development), PD (Physical Development) and C&amp;L (Communication &amp; Literacy) are nurtured. This ensures that children leave the Foundation Stage with confidence, a positive attitude to learning and are well-equipped with skills and knowledge to access the expectations of the National Curriculum and beyond. </a:t>
            </a:r>
            <a:endParaRPr lang="en-GB" sz="1600" dirty="0">
              <a:cs typeface="Calibri"/>
            </a:endParaRPr>
          </a:p>
          <a:p>
            <a:pPr algn="just" fontAlgn="t"/>
            <a:endParaRPr lang="en-GB" sz="1600" dirty="0"/>
          </a:p>
          <a:p>
            <a:pPr algn="just" fontAlgn="t"/>
            <a:r>
              <a:rPr lang="en-GB" sz="1600" dirty="0"/>
              <a:t>Subject leaders understand and can identify how their subject’s foundation is begins in Early Years.</a:t>
            </a:r>
          </a:p>
          <a:p>
            <a:endParaRPr lang="en-GB" dirty="0"/>
          </a:p>
        </p:txBody>
      </p:sp>
    </p:spTree>
    <p:extLst>
      <p:ext uri="{BB962C8B-B14F-4D97-AF65-F5344CB8AC3E}">
        <p14:creationId xmlns:p14="http://schemas.microsoft.com/office/powerpoint/2010/main" val="40875605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0434" y="297602"/>
            <a:ext cx="1419808" cy="1081759"/>
          </a:xfrm>
          <a:prstGeom prst="rect">
            <a:avLst/>
          </a:prstGeom>
        </p:spPr>
      </p:pic>
      <p:sp>
        <p:nvSpPr>
          <p:cNvPr id="3" name="TextBox 2">
            <a:extLst>
              <a:ext uri="{FF2B5EF4-FFF2-40B4-BE49-F238E27FC236}">
                <a16:creationId xmlns:a16="http://schemas.microsoft.com/office/drawing/2014/main" id="{C03946DF-C9C6-187C-1EC6-50A222CF1346}"/>
              </a:ext>
            </a:extLst>
          </p:cNvPr>
          <p:cNvSpPr txBox="1"/>
          <p:nvPr/>
        </p:nvSpPr>
        <p:spPr>
          <a:xfrm>
            <a:off x="286013" y="212541"/>
            <a:ext cx="11619973" cy="5093702"/>
          </a:xfrm>
          <a:prstGeom prst="rect">
            <a:avLst/>
          </a:prstGeom>
          <a:noFill/>
          <a:ln w="57150">
            <a:solidFill>
              <a:srgbClr val="5B9BD5"/>
            </a:solidFill>
          </a:ln>
        </p:spPr>
        <p:txBody>
          <a:bodyPr wrap="square" lIns="91440" tIns="45720" rIns="91440" bIns="45720" rtlCol="0" anchor="t">
            <a:spAutoFit/>
          </a:bodyPr>
          <a:lstStyle/>
          <a:p>
            <a:r>
              <a:rPr lang="en-GB" sz="4800" dirty="0"/>
              <a:t>Early Years Foundation Stage</a:t>
            </a:r>
          </a:p>
          <a:p>
            <a:endParaRPr lang="en-GB" sz="100" dirty="0"/>
          </a:p>
          <a:p>
            <a:pPr fontAlgn="t"/>
            <a:endParaRPr lang="en-GB" sz="1800" b="1" dirty="0">
              <a:solidFill>
                <a:srgbClr val="5B9BD5"/>
              </a:solidFill>
            </a:endParaRPr>
          </a:p>
          <a:p>
            <a:pPr fontAlgn="t"/>
            <a:r>
              <a:rPr lang="en-GB" sz="1800" b="1" dirty="0">
                <a:solidFill>
                  <a:srgbClr val="5B9BD5"/>
                </a:solidFill>
              </a:rPr>
              <a:t>Implementation</a:t>
            </a:r>
          </a:p>
          <a:p>
            <a:pPr fontAlgn="t"/>
            <a:r>
              <a:rPr lang="en-GB" sz="1600" dirty="0"/>
              <a:t>All staff contribute to on-going professional dialogue which allows us to identify the unique needs of each child and use this knowledge, and that of our community, to develop and refine the curriculum we offer to ensure the children reach their own individual potential.   Led by teachers with EYFS, KS1 and KS2 experience, the curriculum considers the starting point of the children on entry and works in partnership with families throughout the year to ensure that the children’s wellbeing and individual stages of development are considered. Working with other year groups to understand the demands and opportunities of the National Curriculum, the Foundation Stage curriculum is developed to introduce children to key concepts, vocabulary and skills which can be built on in later years. This is balanced by ensuring that the youngest learners of Woodcote are encouraged to be the best two, three, four and five-year-olds they can be!</a:t>
            </a:r>
            <a:endParaRPr lang="en-GB" sz="1600" dirty="0">
              <a:ea typeface="Calibri"/>
              <a:cs typeface="Calibri"/>
            </a:endParaRPr>
          </a:p>
          <a:p>
            <a:pPr fontAlgn="t"/>
            <a:endParaRPr lang="en-GB" sz="1600" dirty="0"/>
          </a:p>
          <a:p>
            <a:pPr algn="just"/>
            <a:endParaRPr lang="en-GB" sz="1600" dirty="0"/>
          </a:p>
          <a:p>
            <a:pPr algn="just"/>
            <a:r>
              <a:rPr lang="en-GB" sz="1600" dirty="0"/>
              <a:t>Children are at </a:t>
            </a:r>
            <a:r>
              <a:rPr lang="en-GB" sz="1600" dirty="0">
                <a:ea typeface="Calibri"/>
                <a:cs typeface="Calibri"/>
              </a:rPr>
              <a:t>the heart of our working practices. Staff are responsive to individual learners and their needs, by having an awareness of all children and their backgrounds. This is gained through working in partnership with families from </a:t>
            </a:r>
            <a:r>
              <a:rPr lang="en-GB" sz="1600" dirty="0"/>
              <a:t>the outset. The home / school relationship is developed and strengthened by offering friendly, supportive daily interactions with families as well as offering skill sharing and open classroom events through the year. Prime area and subject-based information sessions in phonics and mathematics allow parents and carers to support their children effectively at home. This is in line with educational research which recognises the impact of high-quality home environments and their enduring impact on progress and attainment.</a:t>
            </a:r>
            <a:endParaRPr lang="en-GB" dirty="0"/>
          </a:p>
        </p:txBody>
      </p:sp>
    </p:spTree>
    <p:extLst>
      <p:ext uri="{BB962C8B-B14F-4D97-AF65-F5344CB8AC3E}">
        <p14:creationId xmlns:p14="http://schemas.microsoft.com/office/powerpoint/2010/main" val="1321461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E4EBF-37C9-413F-0176-7E91FD1E99F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CE6CBE-432E-468D-54EC-BB5EBE2727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0434" y="297602"/>
            <a:ext cx="1474630" cy="1123528"/>
          </a:xfrm>
          <a:prstGeom prst="rect">
            <a:avLst/>
          </a:prstGeom>
        </p:spPr>
      </p:pic>
      <p:sp>
        <p:nvSpPr>
          <p:cNvPr id="3" name="TextBox 2">
            <a:extLst>
              <a:ext uri="{FF2B5EF4-FFF2-40B4-BE49-F238E27FC236}">
                <a16:creationId xmlns:a16="http://schemas.microsoft.com/office/drawing/2014/main" id="{C3DE2D0A-A0B9-A509-88C5-53D40238BF0E}"/>
              </a:ext>
            </a:extLst>
          </p:cNvPr>
          <p:cNvSpPr txBox="1"/>
          <p:nvPr/>
        </p:nvSpPr>
        <p:spPr>
          <a:xfrm>
            <a:off x="366936" y="40749"/>
            <a:ext cx="11619973" cy="6848029"/>
          </a:xfrm>
          <a:prstGeom prst="rect">
            <a:avLst/>
          </a:prstGeom>
          <a:noFill/>
          <a:ln w="57150">
            <a:solidFill>
              <a:srgbClr val="5B9BD5"/>
            </a:solidFill>
          </a:ln>
        </p:spPr>
        <p:txBody>
          <a:bodyPr wrap="square" lIns="91440" tIns="45720" rIns="91440" bIns="45720" rtlCol="0" anchor="t">
            <a:spAutoFit/>
          </a:bodyPr>
          <a:lstStyle/>
          <a:p>
            <a:r>
              <a:rPr lang="en-GB" sz="4800" dirty="0"/>
              <a:t>Early Years Foundation Stage</a:t>
            </a:r>
          </a:p>
          <a:p>
            <a:endParaRPr lang="en-GB" sz="100" dirty="0"/>
          </a:p>
          <a:p>
            <a:pPr fontAlgn="t"/>
            <a:r>
              <a:rPr lang="en-GB" sz="1800" b="1" dirty="0">
                <a:solidFill>
                  <a:srgbClr val="5B9BD5"/>
                </a:solidFill>
              </a:rPr>
              <a:t>Implementation</a:t>
            </a:r>
          </a:p>
          <a:p>
            <a:pPr algn="just"/>
            <a:r>
              <a:rPr lang="en-GB" sz="1400" dirty="0">
                <a:solidFill>
                  <a:srgbClr val="000000"/>
                </a:solidFill>
                <a:ea typeface="Calibri"/>
                <a:cs typeface="Calibri"/>
              </a:rPr>
              <a:t>The offering in both FS classrooms incorporates:</a:t>
            </a:r>
          </a:p>
          <a:p>
            <a:pPr marL="285750" indent="-285750" algn="just">
              <a:buFont typeface="Arial"/>
              <a:buChar char="•"/>
            </a:pPr>
            <a:r>
              <a:rPr lang="en-GB" sz="1400" dirty="0">
                <a:solidFill>
                  <a:srgbClr val="000000"/>
                </a:solidFill>
                <a:ea typeface="Calibri"/>
                <a:cs typeface="Calibri"/>
              </a:rPr>
              <a:t>A curriculum underpinned by the prime areas to ensure strong foundations in brain development and learning, and to build a sense of self and their place in the community / world. </a:t>
            </a:r>
          </a:p>
          <a:p>
            <a:pPr marL="285750" indent="-285750" algn="just">
              <a:buFont typeface="Arial"/>
              <a:buChar char="•"/>
            </a:pPr>
            <a:r>
              <a:rPr lang="en-GB" sz="1400" dirty="0">
                <a:solidFill>
                  <a:srgbClr val="000000"/>
                </a:solidFill>
                <a:ea typeface="Calibri"/>
                <a:cs typeface="Calibri"/>
              </a:rPr>
              <a:t>On-going professional dialogue amongst staff (formative assessment) which ensures responsive planning to meet the children’s unique needs.</a:t>
            </a:r>
          </a:p>
          <a:p>
            <a:pPr marL="285750" indent="-285750" algn="just">
              <a:buFont typeface="Arial,Sans-Serif"/>
              <a:buChar char="-"/>
            </a:pPr>
            <a:r>
              <a:rPr lang="en-GB" sz="1400" dirty="0">
                <a:solidFill>
                  <a:srgbClr val="000000"/>
                </a:solidFill>
                <a:ea typeface="Calibri"/>
                <a:cs typeface="Calibri"/>
              </a:rPr>
              <a:t>A variety of practical, concrete resources.</a:t>
            </a:r>
            <a:endParaRPr lang="en-US" sz="1400">
              <a:solidFill>
                <a:srgbClr val="000000"/>
              </a:solidFill>
              <a:ea typeface="Calibri"/>
              <a:cs typeface="Calibri"/>
            </a:endParaRPr>
          </a:p>
          <a:p>
            <a:pPr marL="285750" indent="-285750" algn="just">
              <a:buFont typeface="Arial,Sans-Serif"/>
              <a:buChar char="-"/>
            </a:pPr>
            <a:r>
              <a:rPr lang="en-GB" sz="1400" dirty="0">
                <a:solidFill>
                  <a:srgbClr val="000000"/>
                </a:solidFill>
                <a:ea typeface="Calibri"/>
                <a:cs typeface="Calibri"/>
              </a:rPr>
              <a:t>Play-based learning which is purposeful and meaningful, sometimes adult led / modelled and sometimes child led with adults interacting where they can add to the learning rather than distract.</a:t>
            </a:r>
            <a:endParaRPr lang="en-US" sz="1400">
              <a:solidFill>
                <a:srgbClr val="000000"/>
              </a:solidFill>
              <a:ea typeface="Calibri"/>
              <a:cs typeface="Calibri"/>
            </a:endParaRPr>
          </a:p>
          <a:p>
            <a:pPr marL="285750" indent="-285750" algn="just">
              <a:buFont typeface="Arial,Sans-Serif"/>
              <a:buChar char="-"/>
            </a:pPr>
            <a:r>
              <a:rPr lang="en-GB" sz="1400" dirty="0">
                <a:solidFill>
                  <a:srgbClr val="000000"/>
                </a:solidFill>
                <a:ea typeface="Calibri"/>
                <a:cs typeface="Calibri"/>
              </a:rPr>
              <a:t>Staff who provide high quality enabling environments and interactions with the children. </a:t>
            </a:r>
            <a:endParaRPr lang="en-US" sz="1400" dirty="0">
              <a:solidFill>
                <a:srgbClr val="000000"/>
              </a:solidFill>
              <a:ea typeface="Calibri"/>
              <a:cs typeface="Calibri"/>
            </a:endParaRPr>
          </a:p>
          <a:p>
            <a:pPr marL="285750" indent="-285750" algn="just">
              <a:buFont typeface="Arial,Sans-Serif"/>
              <a:buChar char="•"/>
            </a:pPr>
            <a:r>
              <a:rPr lang="en-GB" sz="1400" dirty="0">
                <a:solidFill>
                  <a:srgbClr val="000000"/>
                </a:solidFill>
                <a:ea typeface="Calibri"/>
                <a:cs typeface="Calibri"/>
              </a:rPr>
              <a:t>Time to mingle across both settings.</a:t>
            </a:r>
          </a:p>
          <a:p>
            <a:pPr marL="285750" indent="-285750" algn="just">
              <a:buFont typeface="Arial,Sans-Serif"/>
              <a:buChar char="-"/>
            </a:pPr>
            <a:r>
              <a:rPr lang="en-GB" sz="1400" dirty="0">
                <a:solidFill>
                  <a:srgbClr val="000000"/>
                </a:solidFill>
                <a:ea typeface="Calibri"/>
                <a:cs typeface="Calibri"/>
              </a:rPr>
              <a:t>A restorative approach to behaviour where we allow children to regulate, help them to identify how they are feeling and then explore their behaviour and consider what we could do differently next time.</a:t>
            </a:r>
            <a:endParaRPr lang="en-US" sz="1400">
              <a:solidFill>
                <a:srgbClr val="000000"/>
              </a:solidFill>
              <a:ea typeface="Calibri"/>
              <a:cs typeface="Calibri"/>
            </a:endParaRPr>
          </a:p>
          <a:p>
            <a:pPr marL="285750" indent="-285750" algn="just">
              <a:buFont typeface="Arial,Sans-Serif"/>
              <a:buChar char="-"/>
            </a:pPr>
            <a:r>
              <a:rPr lang="en-GB" sz="1400" dirty="0">
                <a:solidFill>
                  <a:srgbClr val="000000"/>
                </a:solidFill>
                <a:ea typeface="Calibri"/>
                <a:cs typeface="Calibri"/>
              </a:rPr>
              <a:t>A supportive environment where we ourselves model and ask the children for the behaviour we would like to see and where positive behaviour is recognised and celebrated.</a:t>
            </a:r>
            <a:endParaRPr lang="en-GB" sz="1400">
              <a:ea typeface="Calibri"/>
              <a:cs typeface="Calibri"/>
            </a:endParaRPr>
          </a:p>
          <a:p>
            <a:pPr marL="285750" indent="-285750" algn="just">
              <a:buFont typeface="Arial,Sans-Serif"/>
              <a:buChar char="-"/>
            </a:pPr>
            <a:r>
              <a:rPr lang="en-GB" sz="1400" dirty="0">
                <a:ea typeface="Calibri"/>
                <a:cs typeface="Calibri"/>
              </a:rPr>
              <a:t>Off-site activities to  provide children with experiences to extend their existing knowledge</a:t>
            </a:r>
          </a:p>
          <a:p>
            <a:r>
              <a:rPr lang="en-GB" sz="1400" dirty="0">
                <a:ea typeface="Calibri"/>
                <a:cs typeface="Calibri"/>
              </a:rPr>
              <a:t>In FS1, the offering also incorporates:</a:t>
            </a:r>
          </a:p>
          <a:p>
            <a:pPr marL="285750" indent="-285750" algn="just">
              <a:buFont typeface="Arial,Sans-Serif"/>
              <a:buChar char="•"/>
            </a:pPr>
            <a:r>
              <a:rPr lang="en-GB" sz="1400" dirty="0">
                <a:ea typeface="Calibri"/>
                <a:cs typeface="Calibri"/>
              </a:rPr>
              <a:t>Daily breakfast and lunchtimes all together.</a:t>
            </a:r>
          </a:p>
          <a:p>
            <a:pPr marL="285750" indent="-285750" algn="just">
              <a:buFont typeface="Arial,Sans-Serif"/>
              <a:buChar char="•"/>
            </a:pPr>
            <a:r>
              <a:rPr lang="en-GB" sz="1400" dirty="0">
                <a:ea typeface="Calibri"/>
                <a:cs typeface="Calibri"/>
              </a:rPr>
              <a:t>Daily quiet times after lunch.</a:t>
            </a:r>
          </a:p>
          <a:p>
            <a:r>
              <a:rPr lang="en-GB" sz="1400" dirty="0">
                <a:ea typeface="Calibri"/>
                <a:cs typeface="Calibri"/>
              </a:rPr>
              <a:t>In FS2, the offering also incorporates:</a:t>
            </a:r>
          </a:p>
          <a:p>
            <a:pPr marL="285750" indent="-285750" algn="just">
              <a:buFont typeface="Arial"/>
              <a:buChar char="•"/>
            </a:pPr>
            <a:r>
              <a:rPr lang="en-GB" sz="1400" dirty="0">
                <a:ea typeface="Calibri"/>
                <a:cs typeface="Calibri"/>
              </a:rPr>
              <a:t>Daily phonics lessons using the school phonics scheme ‘Monster Phonics’ and regular opportunities to apply their learning by writing sounds, words and sentences for a purpose.</a:t>
            </a:r>
            <a:endParaRPr lang="en-US" sz="1400">
              <a:ea typeface="Calibri"/>
              <a:cs typeface="Calibri"/>
            </a:endParaRPr>
          </a:p>
          <a:p>
            <a:pPr marL="285750" indent="-285750" algn="just">
              <a:buFont typeface="Arial"/>
              <a:buChar char="•"/>
            </a:pPr>
            <a:r>
              <a:rPr lang="en-GB" sz="1400" dirty="0">
                <a:ea typeface="Calibri"/>
                <a:cs typeface="Calibri"/>
              </a:rPr>
              <a:t>Daily Maths lessons using the Mastering Number Project planning.</a:t>
            </a:r>
          </a:p>
          <a:p>
            <a:pPr marL="285750" indent="-285750" algn="just">
              <a:buFont typeface="Arial"/>
              <a:buChar char="•"/>
            </a:pPr>
            <a:r>
              <a:rPr lang="en-GB" sz="1400" dirty="0">
                <a:ea typeface="Calibri"/>
                <a:cs typeface="Calibri"/>
              </a:rPr>
              <a:t>Off-site activities to develop the children's knowledge of the local community and environment. </a:t>
            </a:r>
          </a:p>
          <a:p>
            <a:pPr marL="285750" indent="-285750" algn="just">
              <a:buFont typeface="Arial"/>
              <a:buChar char="•"/>
            </a:pPr>
            <a:endParaRPr lang="en-GB" dirty="0">
              <a:ea typeface="Calibri"/>
              <a:cs typeface="Calibri"/>
            </a:endParaRPr>
          </a:p>
          <a:p>
            <a:pPr marL="285750" indent="-285750" algn="just">
              <a:buFont typeface="Arial"/>
              <a:buChar char="•"/>
            </a:pPr>
            <a:endParaRPr lang="en-GB" sz="1600" dirty="0">
              <a:ea typeface="Calibri"/>
              <a:cs typeface="Calibri"/>
            </a:endParaRPr>
          </a:p>
          <a:p>
            <a:pPr algn="just" fontAlgn="t"/>
            <a:endParaRPr lang="en-GB" sz="1600" dirty="0">
              <a:ea typeface="Calibri"/>
              <a:cs typeface="Calibri"/>
            </a:endParaRPr>
          </a:p>
        </p:txBody>
      </p:sp>
    </p:spTree>
    <p:extLst>
      <p:ext uri="{BB962C8B-B14F-4D97-AF65-F5344CB8AC3E}">
        <p14:creationId xmlns:p14="http://schemas.microsoft.com/office/powerpoint/2010/main" val="4229031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0434" y="297602"/>
            <a:ext cx="1474630" cy="1123528"/>
          </a:xfrm>
          <a:prstGeom prst="rect">
            <a:avLst/>
          </a:prstGeom>
        </p:spPr>
      </p:pic>
      <p:sp>
        <p:nvSpPr>
          <p:cNvPr id="3" name="TextBox 2">
            <a:extLst>
              <a:ext uri="{FF2B5EF4-FFF2-40B4-BE49-F238E27FC236}">
                <a16:creationId xmlns:a16="http://schemas.microsoft.com/office/drawing/2014/main" id="{C03946DF-C9C6-187C-1EC6-50A222CF1346}"/>
              </a:ext>
            </a:extLst>
          </p:cNvPr>
          <p:cNvSpPr txBox="1"/>
          <p:nvPr/>
        </p:nvSpPr>
        <p:spPr>
          <a:xfrm>
            <a:off x="366936" y="143485"/>
            <a:ext cx="11619973" cy="4078039"/>
          </a:xfrm>
          <a:prstGeom prst="rect">
            <a:avLst/>
          </a:prstGeom>
          <a:noFill/>
          <a:ln w="57150">
            <a:solidFill>
              <a:srgbClr val="5B9BD5"/>
            </a:solidFill>
          </a:ln>
        </p:spPr>
        <p:txBody>
          <a:bodyPr wrap="square" lIns="91440" tIns="45720" rIns="91440" bIns="45720" rtlCol="0" anchor="t">
            <a:spAutoFit/>
          </a:bodyPr>
          <a:lstStyle/>
          <a:p>
            <a:r>
              <a:rPr lang="en-GB" sz="6000" dirty="0"/>
              <a:t>Early Years Foundation Stage</a:t>
            </a:r>
          </a:p>
          <a:p>
            <a:endParaRPr lang="en-GB" sz="100" dirty="0"/>
          </a:p>
          <a:p>
            <a:pPr fontAlgn="t"/>
            <a:r>
              <a:rPr lang="en-GB" sz="1800" b="1" dirty="0">
                <a:solidFill>
                  <a:srgbClr val="5B9BD5"/>
                </a:solidFill>
              </a:rPr>
              <a:t>Implementation</a:t>
            </a:r>
          </a:p>
          <a:p>
            <a:pPr algn="just" fontAlgn="t"/>
            <a:r>
              <a:rPr lang="en-GB" dirty="0"/>
              <a:t>Summative assessments are made at regular intervals throughout the year. </a:t>
            </a:r>
          </a:p>
          <a:p>
            <a:pPr algn="just"/>
            <a:r>
              <a:rPr lang="en-GB" dirty="0"/>
              <a:t>In Nursery, the </a:t>
            </a:r>
            <a:r>
              <a:rPr lang="en-GB" err="1"/>
              <a:t>WellComm</a:t>
            </a:r>
            <a:r>
              <a:rPr lang="en-GB" dirty="0"/>
              <a:t> assessment is completed at various points in the year, to identify next steps in learning (Communication and Language) and prime area data is added to Insight (October, February and June) about whether the children are at the expected level of development for their age.   </a:t>
            </a:r>
            <a:endParaRPr lang="en-GB"/>
          </a:p>
          <a:p>
            <a:pPr algn="just"/>
            <a:r>
              <a:rPr lang="en-GB" dirty="0"/>
              <a:t>In Reception, the Government’s Baseline Assessment is completed in Term 1 and data about whether the children are on track for achieving the Early Learning Goals or not, is added to the school assessment system, Insight, at least 3 times a year (October, January and June). In April, A GLD prediction is made.  Phonics is assessed used the Monster Phonics guidance and planning / grouping / interventions are planned to enable a ‘keep up’ rather than ‘catch up’ approach to learning.  All assessment, both formative and summative, is shared with the Senior Leadership Team, so that they can support with ensuring the children’s needs are met.</a:t>
            </a:r>
            <a:endParaRPr lang="en-GB">
              <a:ea typeface="Calibri"/>
              <a:cs typeface="Calibri"/>
            </a:endParaRPr>
          </a:p>
        </p:txBody>
      </p:sp>
    </p:spTree>
    <p:extLst>
      <p:ext uri="{BB962C8B-B14F-4D97-AF65-F5344CB8AC3E}">
        <p14:creationId xmlns:p14="http://schemas.microsoft.com/office/powerpoint/2010/main" val="1777766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0434" y="297602"/>
            <a:ext cx="1474630" cy="1123528"/>
          </a:xfrm>
          <a:prstGeom prst="rect">
            <a:avLst/>
          </a:prstGeom>
        </p:spPr>
      </p:pic>
      <p:sp>
        <p:nvSpPr>
          <p:cNvPr id="3" name="TextBox 2">
            <a:extLst>
              <a:ext uri="{FF2B5EF4-FFF2-40B4-BE49-F238E27FC236}">
                <a16:creationId xmlns:a16="http://schemas.microsoft.com/office/drawing/2014/main" id="{C03946DF-C9C6-187C-1EC6-50A222CF1346}"/>
              </a:ext>
            </a:extLst>
          </p:cNvPr>
          <p:cNvSpPr txBox="1"/>
          <p:nvPr/>
        </p:nvSpPr>
        <p:spPr>
          <a:xfrm>
            <a:off x="366936" y="143485"/>
            <a:ext cx="11619973" cy="5186035"/>
          </a:xfrm>
          <a:prstGeom prst="rect">
            <a:avLst/>
          </a:prstGeom>
          <a:noFill/>
          <a:ln w="57150">
            <a:solidFill>
              <a:srgbClr val="5B9BD5"/>
            </a:solidFill>
          </a:ln>
        </p:spPr>
        <p:txBody>
          <a:bodyPr wrap="square" lIns="91440" tIns="45720" rIns="91440" bIns="45720" rtlCol="0" anchor="t">
            <a:spAutoFit/>
          </a:bodyPr>
          <a:lstStyle/>
          <a:p>
            <a:r>
              <a:rPr lang="en-GB" sz="6000" dirty="0"/>
              <a:t>Early Years Foundation Stage</a:t>
            </a:r>
          </a:p>
          <a:p>
            <a:endParaRPr lang="en-GB" sz="100" dirty="0"/>
          </a:p>
          <a:p>
            <a:pPr fontAlgn="t"/>
            <a:r>
              <a:rPr lang="en-GB" sz="1800" b="1" dirty="0">
                <a:solidFill>
                  <a:srgbClr val="5B9BD5"/>
                </a:solidFill>
              </a:rPr>
              <a:t>Impact</a:t>
            </a:r>
          </a:p>
          <a:p>
            <a:pPr fontAlgn="t"/>
            <a:endParaRPr lang="en-GB" sz="1800" b="1" dirty="0">
              <a:solidFill>
                <a:srgbClr val="5B9BD5"/>
              </a:solidFill>
            </a:endParaRPr>
          </a:p>
          <a:p>
            <a:pPr algn="just" fontAlgn="t"/>
            <a:r>
              <a:rPr lang="en-GB" sz="1800" dirty="0"/>
              <a:t>Children are given daily opportunities to develop and demonstrate their skills and knowledge through a combination of </a:t>
            </a:r>
            <a:r>
              <a:rPr lang="en-GB" sz="1800"/>
              <a:t>well-planned</a:t>
            </a:r>
            <a:r>
              <a:rPr lang="en-GB"/>
              <a:t>, responsive</a:t>
            </a:r>
            <a:r>
              <a:rPr lang="en-GB" sz="1800"/>
              <a:t> </a:t>
            </a:r>
            <a:r>
              <a:rPr lang="en-GB"/>
              <a:t>learning</a:t>
            </a:r>
            <a:r>
              <a:rPr lang="en-GB" sz="1800"/>
              <a:t>, enabling environments and positive relationships with staff.  Formative and summative assessment </a:t>
            </a:r>
            <a:r>
              <a:rPr lang="en-GB" sz="1800" dirty="0"/>
              <a:t>confirm that children make progress from their own baseline, and in line with the stages of development in the non-statutory guidance, </a:t>
            </a:r>
            <a:r>
              <a:rPr lang="en-GB" sz="1800" i="1" dirty="0"/>
              <a:t>Development Matters</a:t>
            </a:r>
            <a:r>
              <a:rPr lang="en-GB" sz="1800" dirty="0"/>
              <a:t>. This applies to all learners, including disadvantaged learners and those with additional needs.</a:t>
            </a:r>
            <a:endParaRPr lang="en-GB" sz="1800" dirty="0">
              <a:ea typeface="Calibri"/>
              <a:cs typeface="Calibri"/>
            </a:endParaRPr>
          </a:p>
          <a:p>
            <a:pPr algn="just" fontAlgn="t"/>
            <a:endParaRPr lang="en-GB" sz="1800" dirty="0"/>
          </a:p>
          <a:p>
            <a:pPr algn="just" fontAlgn="t"/>
            <a:r>
              <a:rPr lang="en-GB" sz="1800"/>
              <a:t>At the end of the EYFS, </a:t>
            </a:r>
            <a:r>
              <a:rPr lang="en-GB"/>
              <a:t>most children</a:t>
            </a:r>
            <a:r>
              <a:rPr lang="en-GB" sz="1800"/>
              <a:t> are ready to move onto the next stage of their learning, and are happy, </a:t>
            </a:r>
            <a:r>
              <a:rPr lang="en-GB" sz="1800" dirty="0"/>
              <a:t>excited and confident to do so. Vital life skills nurtured in the EYFS, such as resilience, self-confidence and independence, can be drawn upon to help facilitate a smooth transition to the next stages of their learning. Families are keen to continue working with school as their children move through Woodcote Primary School, as they understand and value the impact that their own contributions can make on their children’s progress and attainment. The culture of supporting, enriching and challenging which starts in the EYFS is reflected and built upon as the youngest children develop into confident, competent life-long learners.</a:t>
            </a:r>
            <a:endParaRPr lang="en-GB" sz="1800" dirty="0">
              <a:ea typeface="Calibri"/>
              <a:cs typeface="Calibri"/>
            </a:endParaRPr>
          </a:p>
        </p:txBody>
      </p:sp>
    </p:spTree>
    <p:extLst>
      <p:ext uri="{BB962C8B-B14F-4D97-AF65-F5344CB8AC3E}">
        <p14:creationId xmlns:p14="http://schemas.microsoft.com/office/powerpoint/2010/main" val="41704670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BC26D6CBD44004E8099835DD803D786" ma:contentTypeVersion="13" ma:contentTypeDescription="Create a new document." ma:contentTypeScope="" ma:versionID="e4baa72efcbcfd4f179fab36fd4ca0bb">
  <xsd:schema xmlns:xsd="http://www.w3.org/2001/XMLSchema" xmlns:xs="http://www.w3.org/2001/XMLSchema" xmlns:p="http://schemas.microsoft.com/office/2006/metadata/properties" xmlns:ns2="52ed40ad-9ec7-4f50-b683-c22a118f5773" xmlns:ns3="338c78cf-8484-4d9c-9b61-2dfd59ee28bd" targetNamespace="http://schemas.microsoft.com/office/2006/metadata/properties" ma:root="true" ma:fieldsID="feffcad09e06f34f255629d51c931d8d" ns2:_="" ns3:_="">
    <xsd:import namespace="52ed40ad-9ec7-4f50-b683-c22a118f5773"/>
    <xsd:import namespace="338c78cf-8484-4d9c-9b61-2dfd59ee28b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ed40ad-9ec7-4f50-b683-c22a118f57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53b9155-9ab2-462b-8ad9-80257fca33b5"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38c78cf-8484-4d9c-9b61-2dfd59ee28b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d3d0ac1-636d-4c1b-baf0-f17116e04f2f}" ma:internalName="TaxCatchAll" ma:showField="CatchAllData" ma:web="338c78cf-8484-4d9c-9b61-2dfd59ee28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38c78cf-8484-4d9c-9b61-2dfd59ee28bd" xsi:nil="true"/>
    <lcf76f155ced4ddcb4097134ff3c332f xmlns="52ed40ad-9ec7-4f50-b683-c22a118f577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BBCE69A-B963-4D66-B854-2CA4BBB9ACC5}">
  <ds:schemaRefs>
    <ds:schemaRef ds:uri="http://schemas.microsoft.com/sharepoint/v3/contenttype/forms"/>
  </ds:schemaRefs>
</ds:datastoreItem>
</file>

<file path=customXml/itemProps2.xml><?xml version="1.0" encoding="utf-8"?>
<ds:datastoreItem xmlns:ds="http://schemas.openxmlformats.org/officeDocument/2006/customXml" ds:itemID="{5B5B8995-031C-466E-AAFA-2FD8FC896F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ed40ad-9ec7-4f50-b683-c22a118f5773"/>
    <ds:schemaRef ds:uri="338c78cf-8484-4d9c-9b61-2dfd59ee28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2DA6EF6-3FB4-443A-9D00-2A5A6881E95C}">
  <ds:schemaRefs>
    <ds:schemaRef ds:uri="http://schemas.microsoft.com/office/2006/metadata/properties"/>
    <ds:schemaRef ds:uri="http://purl.org/dc/terms/"/>
    <ds:schemaRef ds:uri="2cbe097a-c707-4e97-8b0c-3e5c2301b150"/>
    <ds:schemaRef ds:uri="http://purl.org/dc/dcmitype/"/>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a36b8bda-ce8a-45e0-b50e-6c6c7dc0bf77"/>
    <ds:schemaRef ds:uri="http://www.w3.org/XML/1998/namespace"/>
    <ds:schemaRef ds:uri="338c78cf-8484-4d9c-9b61-2dfd59ee28bd"/>
    <ds:schemaRef ds:uri="52ed40ad-9ec7-4f50-b683-c22a118f5773"/>
  </ds:schemaRefs>
</ds:datastoreItem>
</file>

<file path=docProps/app.xml><?xml version="1.0" encoding="utf-8"?>
<Properties xmlns="http://schemas.openxmlformats.org/officeDocument/2006/extended-properties" xmlns:vt="http://schemas.openxmlformats.org/officeDocument/2006/docPropsVTypes">
  <Template>Organic</Template>
  <TotalTime>8729</TotalTime>
  <Words>1147</Words>
  <Application>Microsoft Office PowerPoint</Application>
  <PresentationFormat>Widescreen</PresentationFormat>
  <Paragraphs>53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Arial,Sans-Serif</vt:lpstr>
      <vt:lpstr>Calibri</vt:lpstr>
      <vt:lpstr>Calibri Light</vt:lpstr>
      <vt:lpstr>Office Theme</vt:lpstr>
      <vt:lpstr>Early Years Foundation Stage</vt:lpstr>
      <vt:lpstr>PowerPoint Presentation</vt:lpstr>
      <vt:lpstr>PowerPoint Presentation</vt:lpstr>
      <vt:lpstr>PowerPoint Presentation</vt:lpstr>
      <vt:lpstr>PowerPoint Presentation</vt:lpstr>
      <vt:lpstr>PowerPoint Presentation</vt:lpstr>
    </vt:vector>
  </TitlesOfParts>
  <Company>entrustIT desktopIT Customer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Term 1 – Who Am I?</dc:title>
  <dc:creator>Elizabeth James</dc:creator>
  <cp:lastModifiedBy>Katie Proctor</cp:lastModifiedBy>
  <cp:revision>1063</cp:revision>
  <dcterms:created xsi:type="dcterms:W3CDTF">2021-07-07T15:25:44Z</dcterms:created>
  <dcterms:modified xsi:type="dcterms:W3CDTF">2025-10-03T13:15:22Z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0x0101000BC26D6CBD44004E8099835DD803D786</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SharedWithUsers">
    <vt:lpwstr>35;#Debbie Allen;#6;#Nik Allen;#13;#Elizabeth James;#14;#Katie Proctor;#227;#Sophie Telford;#34;#Senco@churchendacademy.com;#22;#Emma Burridge</vt:lpwstr>
  </property>
</Properties>
</file>